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59" r:id="rId3"/>
    <p:sldId id="384" r:id="rId4"/>
    <p:sldId id="289" r:id="rId5"/>
    <p:sldId id="258" r:id="rId6"/>
    <p:sldId id="405" r:id="rId7"/>
    <p:sldId id="438" r:id="rId8"/>
    <p:sldId id="288" r:id="rId9"/>
    <p:sldId id="451" r:id="rId10"/>
    <p:sldId id="452" r:id="rId11"/>
    <p:sldId id="406" r:id="rId12"/>
    <p:sldId id="388" r:id="rId13"/>
    <p:sldId id="389" r:id="rId14"/>
    <p:sldId id="385" r:id="rId15"/>
    <p:sldId id="381" r:id="rId16"/>
    <p:sldId id="450" r:id="rId17"/>
    <p:sldId id="449" r:id="rId18"/>
    <p:sldId id="443" r:id="rId19"/>
    <p:sldId id="439" r:id="rId20"/>
    <p:sldId id="291" r:id="rId21"/>
    <p:sldId id="290" r:id="rId22"/>
    <p:sldId id="400" r:id="rId23"/>
    <p:sldId id="401" r:id="rId24"/>
    <p:sldId id="402" r:id="rId25"/>
    <p:sldId id="403" r:id="rId26"/>
    <p:sldId id="457" r:id="rId27"/>
    <p:sldId id="440" r:id="rId28"/>
    <p:sldId id="330" r:id="rId29"/>
    <p:sldId id="390" r:id="rId30"/>
    <p:sldId id="331" r:id="rId31"/>
    <p:sldId id="395" r:id="rId32"/>
    <p:sldId id="396" r:id="rId33"/>
    <p:sldId id="404" r:id="rId34"/>
    <p:sldId id="332" r:id="rId35"/>
    <p:sldId id="333" r:id="rId36"/>
    <p:sldId id="441" r:id="rId37"/>
    <p:sldId id="391" r:id="rId38"/>
    <p:sldId id="392" r:id="rId39"/>
    <p:sldId id="393" r:id="rId40"/>
    <p:sldId id="459" r:id="rId41"/>
    <p:sldId id="458" r:id="rId42"/>
    <p:sldId id="394" r:id="rId43"/>
    <p:sldId id="442" r:id="rId44"/>
    <p:sldId id="382" r:id="rId45"/>
    <p:sldId id="399" r:id="rId46"/>
    <p:sldId id="398" r:id="rId47"/>
    <p:sldId id="444" r:id="rId48"/>
    <p:sldId id="383" r:id="rId49"/>
    <p:sldId id="386" r:id="rId50"/>
    <p:sldId id="445" r:id="rId51"/>
    <p:sldId id="387" r:id="rId52"/>
    <p:sldId id="453" r:id="rId53"/>
    <p:sldId id="397" r:id="rId54"/>
    <p:sldId id="446" r:id="rId55"/>
    <p:sldId id="447" r:id="rId56"/>
    <p:sldId id="448" r:id="rId57"/>
    <p:sldId id="454" r:id="rId58"/>
    <p:sldId id="455" r:id="rId59"/>
    <p:sldId id="456" r:id="rId60"/>
    <p:sldId id="40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9B48F-F047-32FC-6FCD-D5F86D82A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3B2225-C8D7-C7E3-3F19-A24F2E81B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5CFBD-8BE2-4114-94B3-9E0330656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87CEA-6024-509A-7B31-D2C2BC25E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44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2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6963C-95FD-F9DB-17BE-272A4FD8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5825C-2035-7E81-8FA3-80765C1EA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117DB-703D-7A26-8825-22618CB28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0BF07-BCA1-A9E5-69DF-34D0B0267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25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9780262048972/foundations-of-computer-vision/" TargetMode="External"/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nning.com/books/deep-learning-for-vision-system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hyperlink" Target="https://scikit-image.org/docs/stable/api/skimage.color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applications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</a:t>
            </a:r>
            <a:r>
              <a:rPr lang="en-US"/>
              <a:t>changing algorithms </a:t>
            </a:r>
            <a:r>
              <a:rPr lang="en-US" dirty="0"/>
              <a:t>and applications during your career    </a:t>
            </a:r>
          </a:p>
          <a:p>
            <a:r>
              <a:rPr lang="en-US" dirty="0"/>
              <a:t>Hands-on components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Suggest using Google </a:t>
            </a:r>
            <a:r>
              <a:rPr lang="en-US" dirty="0" err="1"/>
              <a:t>Colab</a:t>
            </a:r>
            <a:r>
              <a:rPr lang="en-US" dirty="0"/>
              <a:t> Pro (or Pro+) for some assignments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requires understanding of theory</a:t>
            </a:r>
          </a:p>
          <a:p>
            <a:r>
              <a:rPr lang="en-US" dirty="0"/>
              <a:t>Goal is for you to gain working understanding of theory for algorithms you apply </a:t>
            </a:r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But,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 aforementioned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3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Deep Learning for Vision Systems,  Mohamed </a:t>
            </a:r>
            <a:r>
              <a:rPr lang="en-US" dirty="0" err="1">
                <a:hlinkClick r:id="rId4"/>
              </a:rPr>
              <a:t>Elgendy</a:t>
            </a:r>
            <a:r>
              <a:rPr lang="en-US" dirty="0">
                <a:hlinkClick r:id="rId4"/>
              </a:rPr>
              <a:t>, Manning, 2020</a:t>
            </a:r>
            <a:endParaRPr lang="en-US" dirty="0"/>
          </a:p>
          <a:p>
            <a:pPr lvl="1"/>
            <a:r>
              <a:rPr lang="en-US" dirty="0"/>
              <a:t>Available under the Library Reserves tab in Canvas  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dirty="0"/>
              <a:t>Post complete exception messages 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Ed private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msaleh83 at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 Text"/>
              </a:rPr>
              <a:t>gmail</a:t>
            </a:r>
            <a:r>
              <a:rPr lang="en-US" dirty="0">
                <a:solidFill>
                  <a:srgbClr val="1F1F1F"/>
                </a:solidFill>
                <a:latin typeface="Google Sans Text"/>
              </a:rPr>
              <a:t> dot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com   </a:t>
            </a:r>
            <a:endParaRPr lang="en-US" dirty="0"/>
          </a:p>
          <a:p>
            <a:r>
              <a:rPr lang="en-US" b="1" dirty="0"/>
              <a:t>Do not use Canvas messages, unless you want a delayed response! 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10-12 assignments and a project, there is very </a:t>
            </a:r>
            <a:r>
              <a:rPr lang="en-US" b="1" dirty="0"/>
              <a:t>little time to “catch-up”</a:t>
            </a:r>
            <a:endParaRPr lang="en-US" dirty="0"/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collections of algorithms enabling computers to perform tasks with images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images data are represented</a:t>
            </a:r>
          </a:p>
          <a:p>
            <a:r>
              <a:rPr lang="en-US" dirty="0"/>
              <a:t>How digital images data are sampled and the effects of aliasing</a:t>
            </a:r>
          </a:p>
          <a:p>
            <a:r>
              <a:rPr lang="en-US" dirty="0"/>
              <a:t>Steps in basic image filtering and adjustment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 </a:t>
            </a:r>
          </a:p>
          <a:p>
            <a:r>
              <a:rPr lang="en-US" dirty="0"/>
              <a:t>Multi-spectral – remote sensing, material handling, agriculture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</a:t>
            </a:r>
          </a:p>
          <a:p>
            <a:r>
              <a:rPr lang="en-US" dirty="0"/>
              <a:t>Acoustic - medical, seismic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light is focused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 opens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Working With and Representation of Digital Image Data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 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 moving area of AI</a:t>
            </a:r>
          </a:p>
          <a:p>
            <a:r>
              <a:rPr lang="en-US" dirty="0"/>
              <a:t>Major technical advances mean tasks that were impossible or impractical 10 years ago are now routine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endParaRPr lang="en-US" dirty="0"/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288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 per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depth; e.g. medical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84" y="195769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we must account for the spatial frequencies in the x and y (vertical and horizontal) dimensions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 r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2"/>
            <a:ext cx="11542836" cy="1856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is just adequate to reproduce the signal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2B979-95DA-7645-DE9E-887FBBC2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62" y="3558752"/>
            <a:ext cx="7788536" cy="31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Digital photography  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F4F08-FC6F-9B11-8367-2564E125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B4DBB7-A3E2-6215-75D6-9FAB90A6AB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2"/>
            <a:ext cx="11542836" cy="21357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sine signal at ½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Nyquest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 rate sampling results in aliasing – all samples at a zero crossing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Sampling rate adequate for sine function of ½ frequency  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80C27-4AE7-0748-50CF-31A4E0CD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4D902-4121-06D7-FA7F-79C43A33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23" y="3496235"/>
            <a:ext cx="8044434" cy="32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17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 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Data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bilinear interpolation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features required for the task are not clear and well-defined in the image,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Histogram equalization 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a straight line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operates on the entire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 contrast improvement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Other adaptive algorithms are commonly used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2913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063F-F850-BD4C-52B8-6C407882D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E3E77-C1D5-018B-834B-7C0CB91EC5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Contrast Limited Adaptive Histogram Equalization (CLAHE)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5F906-7183-15CE-D238-99645520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182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>
                <a:hlinkClick r:id="rId2"/>
              </a:rPr>
              <a:t>https://heartbeat.comet.ml/introduction-to-basic-object-detection-algorithms-b77295a95a63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preparation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53886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 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Moustafa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Saleh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rincipal data scientist at Oracle Cloud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Received PhD in computer science from University of Texas at San Antonio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Worked previously at Microsoft’s Advanced Threats Protection team developing ML solutions for malware detection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Research mainly focused on applying machine learning solutions to cyber-security challenges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9484</TotalTime>
  <Words>3180</Words>
  <Application>Microsoft Office PowerPoint</Application>
  <PresentationFormat>Widescreen</PresentationFormat>
  <Paragraphs>587</Paragraphs>
  <Slides>60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Gill Sans MT</vt:lpstr>
      <vt:lpstr>Google Sans Text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PowerPoint Presentation</vt:lpstr>
      <vt:lpstr>About your Instructor: Steve Elston</vt:lpstr>
      <vt:lpstr>Teaching Assistant: Moustafa Saleh </vt:lpstr>
      <vt:lpstr>Teaching Assistant: Tatyana Boland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217</cp:revision>
  <dcterms:created xsi:type="dcterms:W3CDTF">2021-08-27T17:28:01Z</dcterms:created>
  <dcterms:modified xsi:type="dcterms:W3CDTF">2025-01-04T03:04:21Z</dcterms:modified>
</cp:coreProperties>
</file>